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5" r:id="rId3"/>
    <p:sldId id="266" r:id="rId4"/>
    <p:sldId id="263" r:id="rId5"/>
    <p:sldId id="267" r:id="rId6"/>
    <p:sldId id="268" r:id="rId7"/>
    <p:sldId id="269" r:id="rId8"/>
    <p:sldId id="270" r:id="rId9"/>
    <p:sldId id="262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867AB-8F03-477C-9F95-AF8563EA8C48}" type="datetimeFigureOut">
              <a:rPr lang="pl-PL" smtClean="0"/>
              <a:t>22.06.2021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C59B5-EB2F-435C-B500-415FA466A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322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4B6B77-132A-4C88-BA93-9905E1FE41CB}" type="datetime1">
              <a:rPr lang="pl-PL" smtClean="0"/>
              <a:t>22.06.2021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7F35B6-D3CD-4FCC-BA59-99366701C206}" type="datetime1">
              <a:rPr lang="pl-PL" smtClean="0"/>
              <a:t>22.06.2021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6472B-10FF-4B44-AA3B-4110331F1209}" type="datetime1">
              <a:rPr lang="pl-PL" smtClean="0"/>
              <a:t>22.06.2021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17C78A-306D-4354-BC61-ECEFDEF8D3C0}" type="datetime1">
              <a:rPr lang="pl-PL" smtClean="0"/>
              <a:t>22.06.2021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39E284-8F8D-4EA6-B0CF-AB0D9F696069}" type="datetime1">
              <a:rPr lang="pl-PL" smtClean="0"/>
              <a:t>22.06.2021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D0E3FA-172F-47A4-B99E-4795D00AB2BF}" type="datetime1">
              <a:rPr lang="pl-PL" smtClean="0"/>
              <a:t>22.06.2021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92C608-EBF3-49A8-9FE9-B7DA62A267CE}" type="datetime1">
              <a:rPr lang="pl-PL" smtClean="0"/>
              <a:t>22.06.2021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E1D7C9-5D6B-49E8-91D1-26E5D2163507}" type="datetime1">
              <a:rPr lang="pl-PL" smtClean="0"/>
              <a:t>22.06.2021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527AFD-A461-4560-9F9A-F68BA0B23FB4}" type="datetime1">
              <a:rPr lang="pl-PL" smtClean="0"/>
              <a:t>22.06.2021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3115A-AC5B-409E-8496-CA9F9DB3AA52}" type="datetime1">
              <a:rPr lang="pl-PL" smtClean="0"/>
              <a:t>22.06.2021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EA1B8-A69F-467E-B6CA-B6A4494018BE}" type="datetime1">
              <a:rPr lang="pl-PL" smtClean="0"/>
              <a:t>22.06.2021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F5FF681-3271-4F50-8B52-431D1FB9E6BA}" type="datetime1">
              <a:rPr lang="pl-PL" smtClean="0"/>
              <a:t>22.06.2021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6484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43608" y="1844824"/>
            <a:ext cx="7920880" cy="3600400"/>
          </a:xfrm>
        </p:spPr>
        <p:txBody>
          <a:bodyPr>
            <a:normAutofit/>
          </a:bodyPr>
          <a:lstStyle/>
          <a:p>
            <a:pPr marL="0" lvl="0" algn="ctr" fontAlgn="base"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l-PL" altLang="pl-PL" sz="5600" b="1" dirty="0" smtClean="0">
                <a:solidFill>
                  <a:srgbClr val="1F497D"/>
                </a:solidFill>
                <a:latin typeface="Calibri" panose="020F0502020204030204" pitchFamily="34" charset="0"/>
                <a:cs typeface="Calibri" pitchFamily="34" charset="0"/>
              </a:rPr>
              <a:t>ABC BEZPIECZNEJ BANKOWOŚCI INTERNETOWEJ SENIORA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370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43608" y="1412776"/>
            <a:ext cx="7848872" cy="5616624"/>
          </a:xfrm>
        </p:spPr>
        <p:txBody>
          <a:bodyPr>
            <a:normAutofit fontScale="85000" lnSpcReduction="1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altLang="pl-PL" sz="3700" dirty="0" smtClean="0">
                <a:solidFill>
                  <a:prstClr val="black"/>
                </a:solidFill>
                <a:latin typeface="Calibri" panose="020F0502020204030204"/>
              </a:rPr>
              <a:t>jest </a:t>
            </a:r>
            <a:r>
              <a:rPr lang="pl-PL" altLang="pl-PL" sz="3700" dirty="0">
                <a:solidFill>
                  <a:prstClr val="black"/>
                </a:solidFill>
                <a:latin typeface="Calibri" panose="020F0502020204030204"/>
              </a:rPr>
              <a:t>to jedna z form </a:t>
            </a:r>
            <a:r>
              <a:rPr lang="pl-PL" altLang="pl-PL" sz="3700" b="1" dirty="0">
                <a:solidFill>
                  <a:prstClr val="black"/>
                </a:solidFill>
                <a:latin typeface="Calibri" panose="020F0502020204030204"/>
              </a:rPr>
              <a:t>całodobowej działalności bankowej</a:t>
            </a:r>
            <a:r>
              <a:rPr lang="pl-PL" altLang="pl-PL" sz="3700" dirty="0">
                <a:solidFill>
                  <a:prstClr val="black"/>
                </a:solidFill>
                <a:latin typeface="Calibri" panose="020F0502020204030204"/>
              </a:rPr>
              <a:t>, polegającej na umożliwieniu przez bank swoim klientom przeprowadzania określonych operacji na ich rachunkach bankowych przez </a:t>
            </a:r>
            <a:r>
              <a:rPr lang="pl-PL" altLang="pl-PL" sz="3700" dirty="0" smtClean="0">
                <a:solidFill>
                  <a:prstClr val="black"/>
                </a:solidFill>
                <a:latin typeface="Calibri" panose="020F0502020204030204"/>
              </a:rPr>
              <a:t>Internet,</a:t>
            </a: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altLang="pl-PL" sz="3700" dirty="0" smtClean="0">
                <a:solidFill>
                  <a:prstClr val="black"/>
                </a:solidFill>
                <a:latin typeface="Calibri" panose="020F0502020204030204"/>
              </a:rPr>
              <a:t>najczęściej </a:t>
            </a:r>
            <a:r>
              <a:rPr lang="pl-PL" altLang="pl-PL" sz="3700" dirty="0">
                <a:solidFill>
                  <a:prstClr val="black"/>
                </a:solidFill>
                <a:latin typeface="Calibri" panose="020F0502020204030204"/>
              </a:rPr>
              <a:t>klient może sprawdzać stan lokat </a:t>
            </a:r>
            <a:r>
              <a:rPr lang="pl-PL" altLang="pl-PL" sz="3700" dirty="0" smtClean="0">
                <a:solidFill>
                  <a:prstClr val="black"/>
                </a:solidFill>
                <a:latin typeface="Calibri" panose="020F0502020204030204"/>
              </a:rPr>
              <a:t>i </a:t>
            </a:r>
            <a:r>
              <a:rPr lang="pl-PL" altLang="pl-PL" sz="3700" dirty="0">
                <a:solidFill>
                  <a:prstClr val="black"/>
                </a:solidFill>
                <a:latin typeface="Calibri" panose="020F0502020204030204"/>
              </a:rPr>
              <a:t>rachunków rozliczeniowych, dokonywać przelewów i wnioskować np. o lokatę czy kredyt, a także spłacać zadłużenie karty kredytowej.</a:t>
            </a:r>
          </a:p>
          <a:p>
            <a:pPr lvl="0" algn="ctr"/>
            <a:endParaRPr lang="pl-PL" sz="3600" b="1" dirty="0" smtClean="0">
              <a:latin typeface="Calibri" panose="020F0502020204030204" pitchFamily="34" charset="0"/>
            </a:endParaRPr>
          </a:p>
          <a:p>
            <a:pPr lvl="0" algn="ctr"/>
            <a:r>
              <a:rPr lang="pl-PL" sz="3600" dirty="0" smtClean="0">
                <a:latin typeface="Calibri" panose="020F0502020204030204" pitchFamily="34" charset="0"/>
              </a:rPr>
              <a:t> </a:t>
            </a:r>
            <a:endParaRPr lang="pl-PL" sz="3600" dirty="0">
              <a:latin typeface="Calibri" panose="020F0502020204030204" pitchFamily="34" charset="0"/>
            </a:endParaRP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259632" y="1052736"/>
            <a:ext cx="7406640" cy="476814"/>
          </a:xfrm>
        </p:spPr>
        <p:txBody>
          <a:bodyPr>
            <a:noAutofit/>
          </a:bodyPr>
          <a:lstStyle/>
          <a:p>
            <a:pPr algn="ctr"/>
            <a:r>
              <a:rPr lang="pl-PL" altLang="pl-PL" sz="3200" b="1" dirty="0">
                <a:solidFill>
                  <a:srgbClr val="1F497D"/>
                </a:solidFill>
              </a:rPr>
              <a:t>Co to jest bankowość internetowa?</a:t>
            </a:r>
            <a:br>
              <a:rPr lang="pl-PL" altLang="pl-PL" sz="3200" b="1" dirty="0">
                <a:solidFill>
                  <a:srgbClr val="1F497D"/>
                </a:solidFill>
              </a:rPr>
            </a:br>
            <a:r>
              <a:rPr lang="pl-PL" altLang="pl-PL" sz="1800" b="1" dirty="0" smtClean="0">
                <a:solidFill>
                  <a:srgbClr val="1F497D"/>
                </a:solidFill>
              </a:rPr>
              <a:t>(</a:t>
            </a:r>
            <a:r>
              <a:rPr lang="pl-PL" altLang="pl-PL" sz="1800" b="1" i="1" dirty="0">
                <a:solidFill>
                  <a:srgbClr val="1F497D"/>
                </a:solidFill>
              </a:rPr>
              <a:t>i</a:t>
            </a:r>
            <a:r>
              <a:rPr lang="pl-PL" altLang="pl-PL" sz="1800" b="1" i="1" dirty="0" smtClean="0">
                <a:solidFill>
                  <a:srgbClr val="1F497D"/>
                </a:solidFill>
              </a:rPr>
              <a:t>naczej</a:t>
            </a:r>
            <a:r>
              <a:rPr lang="pl-PL" altLang="pl-PL" sz="1800" b="1" i="1" dirty="0">
                <a:solidFill>
                  <a:srgbClr val="1F497D"/>
                </a:solidFill>
              </a:rPr>
              <a:t>: bankowość elektroniczna, homebanking, e-banking</a:t>
            </a:r>
            <a:r>
              <a:rPr lang="pl-PL" altLang="pl-PL" sz="1800" b="1" dirty="0">
                <a:solidFill>
                  <a:srgbClr val="1F497D"/>
                </a:solidFill>
              </a:rPr>
              <a:t>)</a:t>
            </a:r>
            <a:r>
              <a:rPr lang="pl-PL" sz="4400" b="1" dirty="0">
                <a:solidFill>
                  <a:prstClr val="black"/>
                </a:solidFill>
                <a:latin typeface="Georgia"/>
              </a:rPr>
              <a:t/>
            </a:r>
            <a:br>
              <a:rPr lang="pl-PL" sz="4400" b="1" dirty="0">
                <a:solidFill>
                  <a:prstClr val="black"/>
                </a:solidFill>
                <a:latin typeface="Georgia"/>
              </a:rPr>
            </a:b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56121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43608" y="692696"/>
            <a:ext cx="7848872" cy="5328592"/>
          </a:xfrm>
        </p:spPr>
        <p:txBody>
          <a:bodyPr>
            <a:noAutofit/>
          </a:bodyPr>
          <a:lstStyle/>
          <a:p>
            <a:pPr lvl="0" algn="ctr"/>
            <a:endParaRPr lang="pl-PL" sz="2400" b="1" dirty="0" smtClean="0">
              <a:latin typeface="Calibri" panose="020F0502020204030204" pitchFamily="34" charset="0"/>
            </a:endParaRPr>
          </a:p>
          <a:p>
            <a:pPr marL="457200" lvl="0" indent="-457200" algn="just">
              <a:buClr>
                <a:srgbClr val="3891A7"/>
              </a:buClr>
              <a:buFont typeface="Arial" panose="020B0604020202020204" pitchFamily="34" charset="0"/>
              <a:buChar char="•"/>
              <a:defRPr/>
            </a:pPr>
            <a:r>
              <a:rPr lang="pl-PL" altLang="pl-PL" sz="3600" dirty="0" smtClean="0">
                <a:solidFill>
                  <a:srgbClr val="000000"/>
                </a:solidFill>
                <a:latin typeface="Calibri" panose="020F0502020204030204"/>
              </a:rPr>
              <a:t>starannie </a:t>
            </a:r>
            <a:r>
              <a:rPr lang="pl-PL" altLang="pl-PL" sz="3600" dirty="0">
                <a:solidFill>
                  <a:srgbClr val="000000"/>
                </a:solidFill>
                <a:latin typeface="Calibri" panose="020F0502020204030204"/>
              </a:rPr>
              <a:t>przechowujmy </a:t>
            </a:r>
            <a:r>
              <a:rPr lang="pl-PL" altLang="pl-PL" sz="3600" b="1" dirty="0">
                <a:solidFill>
                  <a:srgbClr val="000000"/>
                </a:solidFill>
                <a:latin typeface="Calibri" panose="020F0502020204030204"/>
              </a:rPr>
              <a:t>login i hasło </a:t>
            </a:r>
            <a:r>
              <a:rPr lang="pl-PL" altLang="pl-PL" sz="3600" dirty="0">
                <a:solidFill>
                  <a:srgbClr val="000000"/>
                </a:solidFill>
                <a:latin typeface="Calibri" panose="020F0502020204030204"/>
              </a:rPr>
              <a:t>do </a:t>
            </a:r>
            <a:r>
              <a:rPr lang="pl-PL" altLang="pl-PL" sz="3600" dirty="0" smtClean="0">
                <a:solidFill>
                  <a:srgbClr val="000000"/>
                </a:solidFill>
                <a:latin typeface="Calibri" panose="020F0502020204030204"/>
              </a:rPr>
              <a:t>konta</a:t>
            </a:r>
            <a:endParaRPr lang="pl-PL" altLang="pl-PL" sz="3600" dirty="0" smtClean="0">
              <a:solidFill>
                <a:srgbClr val="000000"/>
              </a:solidFill>
              <a:latin typeface="Calibri" panose="020F0502020204030204"/>
            </a:endParaRPr>
          </a:p>
          <a:p>
            <a:pPr marL="457200" lvl="0" indent="-457200" algn="just">
              <a:buClr>
                <a:srgbClr val="3891A7"/>
              </a:buClr>
              <a:buFont typeface="Arial" panose="020B0604020202020204" pitchFamily="34" charset="0"/>
              <a:buChar char="•"/>
              <a:defRPr/>
            </a:pPr>
            <a:r>
              <a:rPr lang="pl-PL" altLang="pl-PL" sz="3600" dirty="0" smtClean="0">
                <a:solidFill>
                  <a:srgbClr val="000000"/>
                </a:solidFill>
                <a:latin typeface="Calibri" panose="020F0502020204030204"/>
              </a:rPr>
              <a:t>nie </a:t>
            </a:r>
            <a:r>
              <a:rPr lang="pl-PL" altLang="pl-PL" sz="3600" dirty="0">
                <a:solidFill>
                  <a:srgbClr val="000000"/>
                </a:solidFill>
                <a:latin typeface="Calibri" panose="020F0502020204030204"/>
              </a:rPr>
              <a:t>udostępniajmy nikomu loginu i hasła do </a:t>
            </a:r>
            <a:r>
              <a:rPr lang="pl-PL" altLang="pl-PL" sz="3600" dirty="0" smtClean="0">
                <a:solidFill>
                  <a:srgbClr val="000000"/>
                </a:solidFill>
                <a:latin typeface="Calibri" panose="020F0502020204030204"/>
              </a:rPr>
              <a:t>konta,</a:t>
            </a:r>
          </a:p>
          <a:p>
            <a:pPr marL="457200" lvl="0" indent="-457200" algn="just">
              <a:buClr>
                <a:srgbClr val="3891A7"/>
              </a:buClr>
              <a:buFont typeface="Arial" panose="020B0604020202020204" pitchFamily="34" charset="0"/>
              <a:buChar char="•"/>
              <a:defRPr/>
            </a:pPr>
            <a:r>
              <a:rPr lang="pl-PL" altLang="pl-PL" sz="3600" dirty="0" smtClean="0">
                <a:solidFill>
                  <a:srgbClr val="000000"/>
                </a:solidFill>
                <a:latin typeface="Calibri" panose="020F0502020204030204"/>
              </a:rPr>
              <a:t>nie </a:t>
            </a:r>
            <a:r>
              <a:rPr lang="pl-PL" altLang="pl-PL" sz="3600" dirty="0">
                <a:solidFill>
                  <a:srgbClr val="000000"/>
                </a:solidFill>
                <a:latin typeface="Calibri" panose="020F0502020204030204"/>
              </a:rPr>
              <a:t>korzystajmy z przypadkowych komputerów (</a:t>
            </a:r>
            <a:r>
              <a:rPr lang="pl-PL" altLang="pl-PL" sz="3600" i="1" dirty="0">
                <a:solidFill>
                  <a:srgbClr val="000000"/>
                </a:solidFill>
                <a:latin typeface="Calibri" panose="020F0502020204030204"/>
              </a:rPr>
              <a:t>np. w kawiarenkach internetowych</a:t>
            </a:r>
            <a:r>
              <a:rPr lang="pl-PL" altLang="pl-PL" sz="3600" dirty="0">
                <a:solidFill>
                  <a:srgbClr val="000000"/>
                </a:solidFill>
                <a:latin typeface="Calibri" panose="020F0502020204030204"/>
              </a:rPr>
              <a:t>),</a:t>
            </a:r>
          </a:p>
          <a:p>
            <a:pPr lvl="0" algn="ctr"/>
            <a:r>
              <a:rPr lang="pl-PL" sz="2400" dirty="0" smtClean="0">
                <a:latin typeface="Calibri" panose="020F0502020204030204" pitchFamily="34" charset="0"/>
              </a:rPr>
              <a:t> </a:t>
            </a:r>
            <a:endParaRPr lang="pl-PL" sz="2400" dirty="0">
              <a:latin typeface="Calibri" panose="020F0502020204030204" pitchFamily="34" charset="0"/>
            </a:endParaRPr>
          </a:p>
          <a:p>
            <a:pPr algn="just"/>
            <a:endParaRPr lang="pl-PL" sz="2400" dirty="0" smtClean="0">
              <a:latin typeface="Calibri" panose="020F0502020204030204" pitchFamily="34" charset="0"/>
            </a:endParaRPr>
          </a:p>
        </p:txBody>
      </p:sp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403648" y="332656"/>
            <a:ext cx="7406640" cy="548822"/>
          </a:xfrm>
        </p:spPr>
        <p:txBody>
          <a:bodyPr>
            <a:noAutofit/>
          </a:bodyPr>
          <a:lstStyle/>
          <a:p>
            <a:pPr algn="ctr"/>
            <a:r>
              <a:rPr lang="pl-PL" altLang="pl-PL" sz="3200" b="1" dirty="0">
                <a:solidFill>
                  <a:srgbClr val="1F497D"/>
                </a:solidFill>
              </a:rPr>
              <a:t>BEZPIECZEŃSTWO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2767461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43608" y="1196752"/>
            <a:ext cx="7776864" cy="5328592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altLang="pl-PL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ostrożnie podchodźmy do korespondencji mailowej </a:t>
            </a:r>
            <a:r>
              <a:rPr lang="pl-PL" altLang="pl-PL" sz="2800" dirty="0">
                <a:solidFill>
                  <a:srgbClr val="000000"/>
                </a:solidFill>
                <a:latin typeface="Calibri" panose="020F0502020204030204" pitchFamily="34" charset="0"/>
              </a:rPr>
              <a:t>– szczególnie tej, w której bank zaleca nam szybkie zalogowanie się do konta np. w celu sprawdzenia nowych usług itp.; (</a:t>
            </a:r>
            <a:r>
              <a:rPr lang="pl-PL" altLang="pl-PL" sz="2800" b="1" i="1" dirty="0">
                <a:solidFill>
                  <a:srgbClr val="000000"/>
                </a:solidFill>
                <a:latin typeface="Calibri" panose="020F0502020204030204" pitchFamily="34" charset="0"/>
              </a:rPr>
              <a:t>PAMIĘTAJMY</a:t>
            </a:r>
            <a:r>
              <a:rPr lang="pl-PL" altLang="pl-PL" sz="2800" i="1" dirty="0">
                <a:solidFill>
                  <a:srgbClr val="000000"/>
                </a:solidFill>
                <a:latin typeface="Calibri" panose="020F0502020204030204" pitchFamily="34" charset="0"/>
              </a:rPr>
              <a:t>: banki w korespondencji e-mail nigdy nie proszą o podanie naszego loginu i hasła - takie wiadomości są podejrzane</a:t>
            </a:r>
            <a:r>
              <a:rPr lang="pl-PL" altLang="pl-PL" sz="2800" dirty="0">
                <a:solidFill>
                  <a:srgbClr val="000000"/>
                </a:solidFill>
                <a:latin typeface="Calibri" panose="020F0502020204030204" pitchFamily="34" charset="0"/>
              </a:rPr>
              <a:t>),</a:t>
            </a: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altLang="pl-PL" sz="2800" dirty="0">
                <a:solidFill>
                  <a:srgbClr val="000000"/>
                </a:solidFill>
                <a:latin typeface="Calibri" panose="020F0502020204030204" pitchFamily="34" charset="0"/>
              </a:rPr>
              <a:t>nie wchodźmy na stronę logowania do systemu bankowości internetowej korzystając z odnośników otrzymanych pocztą e-mail lub znajdujących się na stronach nie należących do banku,</a:t>
            </a:r>
          </a:p>
          <a:p>
            <a:pPr lvl="0" algn="ctr"/>
            <a:r>
              <a:rPr lang="pl-PL" sz="3600" dirty="0" smtClean="0">
                <a:latin typeface="Calibri" panose="020F0502020204030204" pitchFamily="34" charset="0"/>
              </a:rPr>
              <a:t> </a:t>
            </a:r>
            <a:endParaRPr lang="pl-PL" sz="3600" dirty="0">
              <a:latin typeface="Calibri" panose="020F0502020204030204" pitchFamily="34" charset="0"/>
            </a:endParaRP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475656" y="332656"/>
            <a:ext cx="7406640" cy="548822"/>
          </a:xfrm>
        </p:spPr>
        <p:txBody>
          <a:bodyPr>
            <a:noAutofit/>
          </a:bodyPr>
          <a:lstStyle/>
          <a:p>
            <a:pPr algn="ctr"/>
            <a:r>
              <a:rPr lang="pl-PL" altLang="pl-PL" sz="3200" b="1" dirty="0">
                <a:solidFill>
                  <a:srgbClr val="1F497D"/>
                </a:solidFill>
              </a:rPr>
              <a:t>BEZPIECZEŃSTWO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109058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15616" y="980728"/>
            <a:ext cx="7848872" cy="5472608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altLang="pl-PL" sz="3200" dirty="0">
                <a:solidFill>
                  <a:srgbClr val="000000"/>
                </a:solidFill>
                <a:latin typeface="Calibri" panose="020F0502020204030204" pitchFamily="34" charset="0"/>
              </a:rPr>
              <a:t>nie otwierajmy linków oraz załączników, które otrzymaliśmy z nieznanego źródła,</a:t>
            </a: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altLang="pl-PL" sz="3200" dirty="0">
                <a:solidFill>
                  <a:srgbClr val="000000"/>
                </a:solidFill>
                <a:latin typeface="Calibri" panose="020F0502020204030204" pitchFamily="34" charset="0"/>
              </a:rPr>
              <a:t>pamiętajmy, że </a:t>
            </a:r>
            <a:r>
              <a:rPr lang="pl-PL" altLang="pl-PL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pracownik banku nigdy nie zapyta nas o login i hasło do konta </a:t>
            </a:r>
            <a:r>
              <a:rPr lang="pl-PL" altLang="pl-PL" sz="3200" dirty="0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pl-PL" altLang="pl-PL" sz="3200" i="1" dirty="0">
                <a:solidFill>
                  <a:srgbClr val="000000"/>
                </a:solidFill>
                <a:latin typeface="Calibri" panose="020F0502020204030204" pitchFamily="34" charset="0"/>
              </a:rPr>
              <a:t>pracownik banku może zapytać o hasło ustalone do kontaktów telefonicznych</a:t>
            </a:r>
            <a:r>
              <a:rPr lang="pl-PL" altLang="pl-PL" sz="3200" dirty="0">
                <a:solidFill>
                  <a:srgbClr val="000000"/>
                </a:solidFill>
                <a:latin typeface="Calibri" panose="020F0502020204030204" pitchFamily="34" charset="0"/>
              </a:rPr>
              <a:t>),</a:t>
            </a: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altLang="pl-PL" sz="3200" dirty="0">
                <a:solidFill>
                  <a:srgbClr val="000000"/>
                </a:solidFill>
                <a:latin typeface="Calibri" panose="020F0502020204030204" pitchFamily="34" charset="0"/>
              </a:rPr>
              <a:t>zainstalujmy na komputerze legalne oprogramowanie antywirusowe (</a:t>
            </a:r>
            <a:r>
              <a:rPr lang="pl-PL" altLang="pl-PL" sz="3200" i="1" dirty="0">
                <a:solidFill>
                  <a:srgbClr val="000000"/>
                </a:solidFill>
                <a:latin typeface="Calibri" panose="020F0502020204030204" pitchFamily="34" charset="0"/>
              </a:rPr>
              <a:t>antywirus, firewall</a:t>
            </a:r>
            <a:r>
              <a:rPr lang="pl-PL" altLang="pl-PL" sz="3200" dirty="0">
                <a:solidFill>
                  <a:srgbClr val="000000"/>
                </a:solidFill>
                <a:latin typeface="Calibri" panose="020F0502020204030204" pitchFamily="34" charset="0"/>
              </a:rPr>
              <a:t>) i systematycznie je aktualizujmy,</a:t>
            </a:r>
          </a:p>
          <a:p>
            <a:pPr lvl="0" algn="ctr"/>
            <a:r>
              <a:rPr lang="pl-PL" sz="3600" dirty="0" smtClean="0">
                <a:latin typeface="Calibri" panose="020F0502020204030204" pitchFamily="34" charset="0"/>
              </a:rPr>
              <a:t> </a:t>
            </a:r>
            <a:endParaRPr lang="pl-PL" sz="3600" dirty="0">
              <a:latin typeface="Calibri" panose="020F0502020204030204" pitchFamily="34" charset="0"/>
            </a:endParaRP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7406640" cy="548822"/>
          </a:xfrm>
        </p:spPr>
        <p:txBody>
          <a:bodyPr>
            <a:noAutofit/>
          </a:bodyPr>
          <a:lstStyle/>
          <a:p>
            <a:pPr algn="ctr"/>
            <a:r>
              <a:rPr lang="pl-PL" altLang="pl-PL" sz="3200" b="1" dirty="0">
                <a:solidFill>
                  <a:srgbClr val="1F497D"/>
                </a:solidFill>
              </a:rPr>
              <a:t>BEZPIECZEŃSTWO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240793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15616" y="980728"/>
            <a:ext cx="7848872" cy="5184576"/>
          </a:xfrm>
        </p:spPr>
        <p:txBody>
          <a:bodyPr>
            <a:normAutofit fontScale="85000" lnSpcReduction="10000"/>
          </a:bodyPr>
          <a:lstStyle/>
          <a:p>
            <a:pPr lvl="0" algn="ctr"/>
            <a:endParaRPr lang="pl-PL" sz="3600" b="1" dirty="0" smtClean="0">
              <a:latin typeface="Calibri" panose="020F050202020403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altLang="pl-PL" sz="4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jeżeli zauważymy coś podejrzanego podczas logowania się do </a:t>
            </a:r>
            <a:r>
              <a:rPr lang="pl-PL" altLang="pl-PL" sz="4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konta - </a:t>
            </a:r>
            <a:r>
              <a:rPr lang="pl-PL" altLang="pl-PL" sz="4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nie logujmy się,</a:t>
            </a: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altLang="pl-PL" sz="4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nie zapamiętujmy w przeglądarce loginów i haseł,</a:t>
            </a: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altLang="pl-PL" sz="4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upewnijmy się, że połączenie z bankiem jest szyfrowane (</a:t>
            </a:r>
            <a:r>
              <a:rPr lang="pl-PL" altLang="pl-PL" sz="4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w pasku dialogowym adres strony powinien zawierać protokół „</a:t>
            </a:r>
            <a:r>
              <a:rPr lang="pl-PL" altLang="pl-PL" sz="4000" b="1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https</a:t>
            </a:r>
            <a:r>
              <a:rPr lang="pl-PL" altLang="pl-PL" sz="4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” i </a:t>
            </a:r>
            <a:r>
              <a:rPr lang="pl-PL" altLang="pl-PL" sz="4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ikonkę kłódki</a:t>
            </a:r>
            <a:r>
              <a:rPr lang="pl-PL" altLang="pl-PL" sz="4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), </a:t>
            </a: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406640" cy="548822"/>
          </a:xfrm>
        </p:spPr>
        <p:txBody>
          <a:bodyPr>
            <a:noAutofit/>
          </a:bodyPr>
          <a:lstStyle/>
          <a:p>
            <a:pPr algn="ctr"/>
            <a:r>
              <a:rPr lang="pl-PL" altLang="pl-PL" sz="3200" b="1" dirty="0">
                <a:solidFill>
                  <a:srgbClr val="1F497D"/>
                </a:solidFill>
              </a:rPr>
              <a:t>BEZPIECZEŃSTWO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1863368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43608" y="980728"/>
            <a:ext cx="7848872" cy="5688632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endParaRPr lang="pl-PL" altLang="pl-PL" sz="4300" dirty="0" smtClean="0">
              <a:solidFill>
                <a:srgbClr val="00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altLang="pl-PL" sz="4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zawsze </a:t>
            </a:r>
            <a:r>
              <a:rPr lang="pl-PL" altLang="pl-PL" sz="4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przed zalogowaniem się do konta </a:t>
            </a:r>
            <a:r>
              <a:rPr lang="pl-PL" altLang="pl-PL" sz="4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zweryfikujmy </a:t>
            </a:r>
            <a:r>
              <a:rPr lang="pl-PL" altLang="pl-PL" sz="4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certyfikat bezpieczeństwa </a:t>
            </a:r>
            <a:r>
              <a:rPr lang="pl-PL" altLang="pl-PL" sz="4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banku</a:t>
            </a:r>
            <a:r>
              <a:rPr lang="pl-PL" altLang="pl-PL" sz="4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którego szczegóły są dostępne w oknie przeglądarki - certyfikat powinien być wystawiony dla naszego banku,</a:t>
            </a: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altLang="pl-PL" sz="4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dbajmy </a:t>
            </a:r>
            <a:r>
              <a:rPr lang="pl-PL" altLang="pl-PL" sz="4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 to, aby przeglądarka internetowa, z której korzystamy, była zawsze aktualna,</a:t>
            </a: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altLang="pl-PL" sz="4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kończąc pracę z kontem internetowym korzystajmy z polecenia - </a:t>
            </a:r>
            <a:r>
              <a:rPr lang="pl-PL" altLang="pl-PL" sz="44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WYLOGUJ</a:t>
            </a:r>
            <a:r>
              <a:rPr lang="pl-PL" altLang="pl-PL" sz="4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 </a:t>
            </a:r>
          </a:p>
          <a:p>
            <a:pPr lvl="0" algn="ctr"/>
            <a:endParaRPr lang="pl-PL" sz="3600" b="1" dirty="0" smtClean="0">
              <a:latin typeface="Calibri" panose="020F0502020204030204" pitchFamily="34" charset="0"/>
            </a:endParaRPr>
          </a:p>
          <a:p>
            <a:pPr lvl="0" algn="ctr"/>
            <a:r>
              <a:rPr lang="pl-PL" sz="3600" dirty="0" smtClean="0">
                <a:latin typeface="Calibri" panose="020F0502020204030204" pitchFamily="34" charset="0"/>
              </a:rPr>
              <a:t> </a:t>
            </a:r>
            <a:endParaRPr lang="pl-PL" sz="3600" dirty="0">
              <a:latin typeface="Calibri" panose="020F0502020204030204" pitchFamily="34" charset="0"/>
            </a:endParaRP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413832" y="404664"/>
            <a:ext cx="7406640" cy="548822"/>
          </a:xfrm>
        </p:spPr>
        <p:txBody>
          <a:bodyPr>
            <a:noAutofit/>
          </a:bodyPr>
          <a:lstStyle/>
          <a:p>
            <a:pPr algn="ctr"/>
            <a:r>
              <a:rPr lang="pl-PL" altLang="pl-PL" sz="3200" b="1" dirty="0">
                <a:solidFill>
                  <a:srgbClr val="1F497D"/>
                </a:solidFill>
              </a:rPr>
              <a:t>BEZPIECZEŃSTWO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421089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43608" y="980728"/>
            <a:ext cx="7848872" cy="5688632"/>
          </a:xfrm>
        </p:spPr>
        <p:txBody>
          <a:bodyPr>
            <a:normAutofit fontScale="62500" lnSpcReduction="2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endParaRPr lang="pl-PL" altLang="pl-PL" sz="4300" dirty="0" smtClean="0">
              <a:solidFill>
                <a:srgbClr val="000000"/>
              </a:solidFill>
            </a:endParaRPr>
          </a:p>
          <a:p>
            <a:pPr marL="109537" algn="ctr">
              <a:defRPr/>
            </a:pPr>
            <a:r>
              <a:rPr lang="pl-PL" sz="4000" b="1" dirty="0">
                <a:solidFill>
                  <a:prstClr val="black"/>
                </a:solidFill>
              </a:rPr>
              <a:t>BEZPIECZNE HASŁO:</a:t>
            </a: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sz="4400" dirty="0">
                <a:solidFill>
                  <a:prstClr val="black"/>
                </a:solidFill>
              </a:rPr>
              <a:t>składa się z co najmniej </a:t>
            </a:r>
            <a:r>
              <a:rPr lang="pl-PL" sz="4400" b="1" dirty="0">
                <a:solidFill>
                  <a:prstClr val="black"/>
                </a:solidFill>
              </a:rPr>
              <a:t>8 znaków</a:t>
            </a:r>
            <a:r>
              <a:rPr lang="pl-PL" sz="4400" dirty="0">
                <a:solidFill>
                  <a:prstClr val="black"/>
                </a:solidFill>
              </a:rPr>
              <a:t>,</a:t>
            </a: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sz="4400" dirty="0">
                <a:solidFill>
                  <a:prstClr val="black"/>
                </a:solidFill>
              </a:rPr>
              <a:t>zawiera kombinację </a:t>
            </a:r>
            <a:r>
              <a:rPr lang="pl-PL" sz="4400" b="1" dirty="0">
                <a:solidFill>
                  <a:prstClr val="black"/>
                </a:solidFill>
              </a:rPr>
              <a:t>wielkich i małych liter, cyfr oraz symboli</a:t>
            </a:r>
            <a:r>
              <a:rPr lang="pl-PL" sz="4400" dirty="0">
                <a:solidFill>
                  <a:prstClr val="black"/>
                </a:solidFill>
              </a:rPr>
              <a:t>,</a:t>
            </a: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sz="4400" dirty="0">
                <a:solidFill>
                  <a:prstClr val="black"/>
                </a:solidFill>
              </a:rPr>
              <a:t>jest łatwe do zapamiętania przez użytkownika, a trudne </a:t>
            </a:r>
            <a:r>
              <a:rPr lang="pl-PL" sz="4400" dirty="0" smtClean="0">
                <a:solidFill>
                  <a:prstClr val="black"/>
                </a:solidFill>
              </a:rPr>
              <a:t>do </a:t>
            </a:r>
            <a:r>
              <a:rPr lang="pl-PL" sz="4400" dirty="0">
                <a:solidFill>
                  <a:prstClr val="black"/>
                </a:solidFill>
              </a:rPr>
              <a:t>odgadnięcia przez inne osoby,</a:t>
            </a: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sz="4400" dirty="0">
                <a:solidFill>
                  <a:prstClr val="black"/>
                </a:solidFill>
              </a:rPr>
              <a:t>nie zawiera całego wyrazu słownikowego,</a:t>
            </a: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sz="4400" dirty="0">
                <a:solidFill>
                  <a:prstClr val="black"/>
                </a:solidFill>
              </a:rPr>
              <a:t>różni się znacznie od poprzednio używanych haseł,</a:t>
            </a: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sz="4400" b="1" dirty="0">
                <a:solidFill>
                  <a:prstClr val="black"/>
                </a:solidFill>
              </a:rPr>
              <a:t>nie zawiera powtórzeń </a:t>
            </a:r>
            <a:r>
              <a:rPr lang="pl-PL" sz="4400" dirty="0">
                <a:solidFill>
                  <a:prstClr val="black"/>
                </a:solidFill>
              </a:rPr>
              <a:t>znaków (</a:t>
            </a:r>
            <a:r>
              <a:rPr lang="pl-PL" sz="4400" i="1" dirty="0">
                <a:solidFill>
                  <a:prstClr val="black"/>
                </a:solidFill>
              </a:rPr>
              <a:t>np. 1111111</a:t>
            </a:r>
            <a:r>
              <a:rPr lang="pl-PL" sz="4400" dirty="0">
                <a:solidFill>
                  <a:prstClr val="black"/>
                </a:solidFill>
              </a:rPr>
              <a:t>) lub ich sekwencji (</a:t>
            </a:r>
            <a:r>
              <a:rPr lang="pl-PL" sz="4400" i="1" dirty="0">
                <a:solidFill>
                  <a:prstClr val="black"/>
                </a:solidFill>
              </a:rPr>
              <a:t>np. 1234567</a:t>
            </a:r>
            <a:r>
              <a:rPr lang="pl-PL" sz="4400" dirty="0">
                <a:solidFill>
                  <a:prstClr val="black"/>
                </a:solidFill>
              </a:rPr>
              <a:t>).</a:t>
            </a:r>
          </a:p>
          <a:p>
            <a:pPr lvl="0" algn="ctr"/>
            <a:endParaRPr lang="pl-PL" sz="3600" b="1" dirty="0" smtClean="0">
              <a:latin typeface="Calibri" panose="020F0502020204030204" pitchFamily="34" charset="0"/>
            </a:endParaRPr>
          </a:p>
          <a:p>
            <a:pPr lvl="0" algn="ctr"/>
            <a:r>
              <a:rPr lang="pl-PL" sz="3600" dirty="0" smtClean="0">
                <a:latin typeface="Calibri" panose="020F0502020204030204" pitchFamily="34" charset="0"/>
              </a:rPr>
              <a:t> </a:t>
            </a:r>
            <a:endParaRPr lang="pl-PL" sz="3600" dirty="0">
              <a:latin typeface="Calibri" panose="020F0502020204030204" pitchFamily="34" charset="0"/>
            </a:endParaRP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403648" y="1124744"/>
            <a:ext cx="7406640" cy="548822"/>
          </a:xfrm>
        </p:spPr>
        <p:txBody>
          <a:bodyPr>
            <a:noAutofit/>
          </a:bodyPr>
          <a:lstStyle/>
          <a:p>
            <a:pPr algn="ctr"/>
            <a:r>
              <a:rPr lang="pl-PL" altLang="pl-PL" sz="3200" b="1" dirty="0">
                <a:solidFill>
                  <a:srgbClr val="1F497D"/>
                </a:solidFill>
              </a:rPr>
              <a:t>CECHY BEZPIECZNEGO HASŁA DO KONTA INTERNETOWEGO</a:t>
            </a:r>
            <a:r>
              <a:rPr lang="pl-PL" sz="4000" b="1" dirty="0">
                <a:solidFill>
                  <a:prstClr val="black"/>
                </a:solidFill>
                <a:latin typeface="Georgia"/>
              </a:rPr>
              <a:t/>
            </a:r>
            <a:br>
              <a:rPr lang="pl-PL" sz="4000" b="1" dirty="0">
                <a:solidFill>
                  <a:prstClr val="black"/>
                </a:solidFill>
                <a:latin typeface="Georgia"/>
              </a:rPr>
            </a:b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666096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32560" y="2636912"/>
            <a:ext cx="7406640" cy="2232248"/>
          </a:xfrm>
        </p:spPr>
        <p:txBody>
          <a:bodyPr>
            <a:normAutofit/>
          </a:bodyPr>
          <a:lstStyle/>
          <a:p>
            <a:pPr marL="0" lvl="0" algn="ctr" fontAlgn="base"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l-PL" altLang="pl-PL" sz="6000" b="1" i="1" dirty="0">
                <a:solidFill>
                  <a:srgbClr val="000000"/>
                </a:solidFill>
                <a:latin typeface="Calibri" pitchFamily="34" charset="0"/>
              </a:rPr>
              <a:t>Dziękuję za uwagę!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74742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249</TotalTime>
  <Words>413</Words>
  <Application>Microsoft Office PowerPoint</Application>
  <PresentationFormat>Pokaz na ekranie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Przesilenie</vt:lpstr>
      <vt:lpstr>Prezentacja programu PowerPoint</vt:lpstr>
      <vt:lpstr>Co to jest bankowość internetowa? (inaczej: bankowość elektroniczna, homebanking, e-banking) </vt:lpstr>
      <vt:lpstr>BEZPIECZEŃSTWO</vt:lpstr>
      <vt:lpstr>BEZPIECZEŃSTWO</vt:lpstr>
      <vt:lpstr>BEZPIECZEŃSTWO</vt:lpstr>
      <vt:lpstr>BEZPIECZEŃSTWO</vt:lpstr>
      <vt:lpstr>BEZPIECZEŃSTWO</vt:lpstr>
      <vt:lpstr>CECHY BEZPIECZNEGO HASŁA DO KONTA INTERNETOWEGO 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OFSUTW</dc:creator>
  <cp:lastModifiedBy>Dell</cp:lastModifiedBy>
  <cp:revision>24</cp:revision>
  <dcterms:created xsi:type="dcterms:W3CDTF">2019-07-09T12:39:52Z</dcterms:created>
  <dcterms:modified xsi:type="dcterms:W3CDTF">2021-06-22T11:24:43Z</dcterms:modified>
</cp:coreProperties>
</file>